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21945600" cy="32918400"/>
  <p:notesSz cx="6858000" cy="9144000"/>
  <p:defaultTextStyle>
    <a:defPPr>
      <a:defRPr lang="en-US"/>
    </a:defPPr>
    <a:lvl1pPr marL="0" algn="l" defTabSz="326493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1pPr>
    <a:lvl2pPr marL="326493" algn="l" defTabSz="326493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2pPr>
    <a:lvl3pPr marL="652986" algn="l" defTabSz="326493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3pPr>
    <a:lvl4pPr marL="979480" algn="l" defTabSz="326493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4pPr>
    <a:lvl5pPr marL="1305973" algn="l" defTabSz="326493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5pPr>
    <a:lvl6pPr marL="1632465" algn="l" defTabSz="326493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6pPr>
    <a:lvl7pPr marL="1958958" algn="l" defTabSz="326493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7pPr>
    <a:lvl8pPr marL="2285451" algn="l" defTabSz="326493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8pPr>
    <a:lvl9pPr marL="2611944" algn="l" defTabSz="326493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24" userDrawn="1">
          <p15:clr>
            <a:srgbClr val="A4A3A4"/>
          </p15:clr>
        </p15:guide>
        <p15:guide id="2" pos="6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4231"/>
  </p:normalViewPr>
  <p:slideViewPr>
    <p:cSldViewPr snapToGrid="0" snapToObjects="1" showGuides="1">
      <p:cViewPr>
        <p:scale>
          <a:sx n="70" d="100"/>
          <a:sy n="70" d="100"/>
        </p:scale>
        <p:origin x="296" y="-9840"/>
      </p:cViewPr>
      <p:guideLst>
        <p:guide orient="horz" pos="10224"/>
        <p:guide pos="6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GPU utilization</c:v>
                </c:pt>
              </c:strCache>
            </c:strRef>
          </c:tx>
          <c:spPr>
            <a:solidFill>
              <a:schemeClr val="accent1"/>
            </a:solidFill>
            <a:ln w="3492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 GPU</c:v>
                </c:pt>
                <c:pt idx="1">
                  <c:v>4 GPU</c:v>
                </c:pt>
                <c:pt idx="2">
                  <c:v>8 GPU</c:v>
                </c:pt>
                <c:pt idx="3">
                  <c:v>16 GPU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53.51</c:v>
                </c:pt>
                <c:pt idx="1">
                  <c:v>51.13</c:v>
                </c:pt>
                <c:pt idx="2">
                  <c:v>51.09</c:v>
                </c:pt>
                <c:pt idx="3">
                  <c:v>44.88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F0-D840-BFFC-E3427788C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0886495"/>
        <c:axId val="1775067151"/>
      </c:barChart>
      <c:catAx>
        <c:axId val="1690886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pPr>
            <a:endParaRPr lang="en-US"/>
          </a:p>
        </c:txPr>
        <c:crossAx val="1775067151"/>
        <c:crosses val="autoZero"/>
        <c:auto val="1"/>
        <c:lblAlgn val="ctr"/>
        <c:lblOffset val="100"/>
        <c:noMultiLvlLbl val="0"/>
      </c:catAx>
      <c:valAx>
        <c:axId val="1775067151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</a:rPr>
                  <a:t>Mean GPU Utilization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pPr>
            <a:endParaRPr lang="en-US"/>
          </a:p>
        </c:txPr>
        <c:crossAx val="1690886495"/>
        <c:crosses val="autoZero"/>
        <c:crossBetween val="between"/>
      </c:valAx>
      <c:spPr>
        <a:noFill/>
        <a:ln w="412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90th percentile queuing delay</c:v>
                </c:pt>
              </c:strCache>
            </c:strRef>
          </c:tx>
          <c:spPr>
            <a:solidFill>
              <a:schemeClr val="accent1"/>
            </a:solidFill>
            <a:ln w="3492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 GPU</c:v>
                </c:pt>
                <c:pt idx="1">
                  <c:v>2-4 GPU</c:v>
                </c:pt>
                <c:pt idx="2">
                  <c:v>&gt;4 GPU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30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B-F94A-A83F-B34FBB6A0E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0886495"/>
        <c:axId val="1775067151"/>
      </c:barChart>
      <c:catAx>
        <c:axId val="1690886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pPr>
            <a:endParaRPr lang="en-US"/>
          </a:p>
        </c:txPr>
        <c:crossAx val="1775067151"/>
        <c:crosses val="autoZero"/>
        <c:auto val="1"/>
        <c:lblAlgn val="ctr"/>
        <c:lblOffset val="100"/>
        <c:noMultiLvlLbl val="0"/>
      </c:catAx>
      <c:valAx>
        <c:axId val="177506715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</a:rPr>
                  <a:t>90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</a:rPr>
                  <a:t>th</a:t>
                </a:r>
                <a:r>
                  <a:rPr lang="en-US" sz="2000" b="1" baseline="0" dirty="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</a:rPr>
                  <a:t> percentile queuing delay (mins)</a:t>
                </a:r>
                <a:endParaRPr lang="en-US" sz="2000" b="1" dirty="0">
                  <a:solidFill>
                    <a:schemeClr val="tx1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pPr>
            <a:endParaRPr lang="en-US"/>
          </a:p>
        </c:txPr>
        <c:crossAx val="1690886495"/>
        <c:crosses val="autoZero"/>
        <c:crossBetween val="between"/>
      </c:valAx>
      <c:spPr>
        <a:noFill/>
        <a:ln w="412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E57E-0B63-9A41-9474-EE1112E3EFF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1735D-5F4D-9B40-A2D7-F9CAABF98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0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508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016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525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034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2542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050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39558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8066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0300" y="1143000"/>
            <a:ext cx="2057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735D-5F4D-9B40-A2D7-F9CAABF98A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0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4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9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5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9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4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3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BB2DE-A07F-7144-A138-983B8BE26190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chart" Target="../charts/chart2.xml"/><Relationship Id="rId3" Type="http://schemas.openxmlformats.org/officeDocument/2006/relationships/image" Target="../media/image1.tiff"/><Relationship Id="rId21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chart" Target="../charts/chart1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E18D4D-9F55-C244-AC39-AB26B3AFABD1}"/>
              </a:ext>
            </a:extLst>
          </p:cNvPr>
          <p:cNvGrpSpPr/>
          <p:nvPr/>
        </p:nvGrpSpPr>
        <p:grpSpPr>
          <a:xfrm>
            <a:off x="-21772" y="271154"/>
            <a:ext cx="21945600" cy="2430493"/>
            <a:chOff x="-32658" y="10972801"/>
            <a:chExt cx="32918400" cy="34289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89D549-69F9-9C49-B544-99035502D944}"/>
                </a:ext>
              </a:extLst>
            </p:cNvPr>
            <p:cNvSpPr/>
            <p:nvPr/>
          </p:nvSpPr>
          <p:spPr>
            <a:xfrm>
              <a:off x="1747805" y="10972801"/>
              <a:ext cx="30495287" cy="3010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807">
                <a:solidFill>
                  <a:srgbClr val="81221D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40CD21-7FE3-8F4F-88C0-535A28024022}"/>
                </a:ext>
              </a:extLst>
            </p:cNvPr>
            <p:cNvSpPr txBox="1"/>
            <p:nvPr/>
          </p:nvSpPr>
          <p:spPr>
            <a:xfrm>
              <a:off x="-32658" y="11362087"/>
              <a:ext cx="32918400" cy="303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960"/>
                </a:spcAft>
              </a:pPr>
              <a:r>
                <a:rPr lang="en-US" sz="4400" b="1" dirty="0">
                  <a:latin typeface="Roboto Condensed" charset="0"/>
                  <a:ea typeface="Roboto Condensed" charset="0"/>
                  <a:cs typeface="Roboto Condensed" charset="0"/>
                </a:rPr>
                <a:t>A Scheduler for Efficiently Sharing GPU Clusters for Deep Learning Workloads</a:t>
              </a:r>
            </a:p>
            <a:p>
              <a:pPr algn="ctr">
                <a:spcAft>
                  <a:spcPts val="960"/>
                </a:spcAft>
              </a:pPr>
              <a:r>
                <a:rPr lang="en-US" sz="3334" dirty="0">
                  <a:latin typeface="Roboto Condensed" charset="0"/>
                  <a:ea typeface="Roboto Condensed" charset="0"/>
                  <a:cs typeface="Roboto Condensed" charset="0"/>
                </a:rPr>
                <a:t>Deepak Narayanan</a:t>
              </a:r>
              <a:r>
                <a:rPr lang="en-US" sz="3334" baseline="30000" dirty="0">
                  <a:latin typeface="Roboto Condensed" charset="0"/>
                  <a:ea typeface="Roboto Condensed" charset="0"/>
                  <a:cs typeface="Roboto Condensed" charset="0"/>
                </a:rPr>
                <a:t>*</a:t>
              </a:r>
              <a:r>
                <a:rPr lang="en-US" sz="3334" dirty="0">
                  <a:latin typeface="Roboto Condensed" charset="0"/>
                  <a:ea typeface="Roboto Condensed" charset="0"/>
                  <a:cs typeface="Roboto Condensed" charset="0"/>
                </a:rPr>
                <a:t>, Keshav Santhanam</a:t>
              </a:r>
              <a:r>
                <a:rPr lang="en-US" sz="3334" baseline="30000" dirty="0">
                  <a:latin typeface="Roboto Condensed" charset="0"/>
                  <a:ea typeface="Roboto Condensed" charset="0"/>
                  <a:cs typeface="Roboto Condensed" charset="0"/>
                </a:rPr>
                <a:t>*</a:t>
              </a:r>
              <a:r>
                <a:rPr lang="en-US" sz="3334" dirty="0">
                  <a:latin typeface="Roboto Condensed" charset="0"/>
                  <a:ea typeface="Roboto Condensed" charset="0"/>
                  <a:cs typeface="Roboto Condensed" charset="0"/>
                </a:rPr>
                <a:t>, Amar </a:t>
              </a:r>
              <a:r>
                <a:rPr lang="en-US" sz="3334" dirty="0" err="1">
                  <a:latin typeface="Roboto Condensed" charset="0"/>
                  <a:ea typeface="Roboto Condensed" charset="0"/>
                  <a:cs typeface="Roboto Condensed" charset="0"/>
                </a:rPr>
                <a:t>Phanishayee</a:t>
              </a:r>
              <a:r>
                <a:rPr lang="en-US" sz="3334" baseline="30000" dirty="0">
                  <a:latin typeface="Roboto Condensed" charset="0"/>
                  <a:ea typeface="Roboto Condensed" charset="0"/>
                  <a:cs typeface="Roboto Condensed" charset="0"/>
                </a:rPr>
                <a:t>†</a:t>
              </a:r>
              <a:r>
                <a:rPr lang="en-US" sz="3334" dirty="0">
                  <a:latin typeface="Roboto Condensed" charset="0"/>
                  <a:ea typeface="Roboto Condensed" charset="0"/>
                  <a:cs typeface="Roboto Condensed" charset="0"/>
                </a:rPr>
                <a:t>, Matei Zaharia</a:t>
              </a:r>
              <a:r>
                <a:rPr lang="en-US" sz="3334" baseline="30000" dirty="0">
                  <a:latin typeface="Roboto Condensed" charset="0"/>
                  <a:ea typeface="Roboto Condensed" charset="0"/>
                  <a:cs typeface="Roboto Condensed" charset="0"/>
                </a:rPr>
                <a:t>*</a:t>
              </a:r>
            </a:p>
            <a:p>
              <a:pPr algn="ctr">
                <a:lnSpc>
                  <a:spcPct val="150000"/>
                </a:lnSpc>
              </a:pPr>
              <a:r>
                <a:rPr lang="en-US" sz="3000" baseline="30000" dirty="0">
                  <a:latin typeface="Roboto Condensed" charset="0"/>
                  <a:ea typeface="Roboto Condensed" charset="0"/>
                  <a:cs typeface="Roboto Condensed" charset="0"/>
                </a:rPr>
                <a:t>*</a:t>
              </a:r>
              <a:r>
                <a:rPr lang="en-US" sz="3000" dirty="0">
                  <a:latin typeface="Roboto Condensed" charset="0"/>
                  <a:ea typeface="Roboto Condensed" charset="0"/>
                  <a:cs typeface="Roboto Condensed" charset="0"/>
                </a:rPr>
                <a:t>Stanford University, </a:t>
              </a:r>
              <a:r>
                <a:rPr lang="en-US" sz="3000" baseline="30000" dirty="0">
                  <a:latin typeface="Roboto Condensed" charset="0"/>
                  <a:ea typeface="Roboto Condensed" charset="0"/>
                  <a:cs typeface="Roboto Condensed" charset="0"/>
                </a:rPr>
                <a:t>†</a:t>
              </a:r>
              <a:r>
                <a:rPr lang="en-US" sz="3000" dirty="0">
                  <a:latin typeface="Roboto Condensed" charset="0"/>
                  <a:ea typeface="Roboto Condensed" charset="0"/>
                  <a:cs typeface="Roboto Condensed" charset="0"/>
                </a:rPr>
                <a:t>Microsoft Research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570DE4-15F9-1E42-8D67-CAD63312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919" y="11134671"/>
              <a:ext cx="2082786" cy="230941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5F6DFE-710C-394C-A960-4909E86C2E40}"/>
              </a:ext>
            </a:extLst>
          </p:cNvPr>
          <p:cNvSpPr txBox="1"/>
          <p:nvPr/>
        </p:nvSpPr>
        <p:spPr>
          <a:xfrm>
            <a:off x="609600" y="3752444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23" indent="-220991">
              <a:spcBef>
                <a:spcPts val="960"/>
              </a:spcBef>
              <a:buFont typeface="Arial" panose="020B0604020202020204" pitchFamily="34" charset="0"/>
              <a:buChar char="•"/>
            </a:pPr>
            <a:endParaRPr lang="en-US" sz="24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23" indent="-220991">
              <a:buFont typeface="Arial" panose="020B0604020202020204" pitchFamily="34" charset="0"/>
              <a:buChar char="•"/>
            </a:pPr>
            <a:endParaRPr lang="en-US" sz="24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625E83-EE89-F64A-A647-67F642739868}"/>
              </a:ext>
            </a:extLst>
          </p:cNvPr>
          <p:cNvSpPr/>
          <p:nvPr/>
        </p:nvSpPr>
        <p:spPr>
          <a:xfrm>
            <a:off x="609600" y="3636042"/>
            <a:ext cx="20726400" cy="614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165367B-C9D0-764A-B981-7F95A237B0AB}"/>
              </a:ext>
            </a:extLst>
          </p:cNvPr>
          <p:cNvSpPr/>
          <p:nvPr/>
        </p:nvSpPr>
        <p:spPr>
          <a:xfrm>
            <a:off x="609600" y="16114674"/>
            <a:ext cx="20724884" cy="4650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C74E0883-973F-1045-88EB-FD74A3078F68}"/>
              </a:ext>
            </a:extLst>
          </p:cNvPr>
          <p:cNvSpPr/>
          <p:nvPr/>
        </p:nvSpPr>
        <p:spPr>
          <a:xfrm>
            <a:off x="608084" y="21653137"/>
            <a:ext cx="20726400" cy="8608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pic>
        <p:nvPicPr>
          <p:cNvPr id="379" name="Picture 3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7522" y="2040636"/>
            <a:ext cx="2467873" cy="87312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718800" y="2692395"/>
            <a:ext cx="184731" cy="224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57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67F8-5D08-0B49-9A8E-0C0DB11C9D0F}"/>
              </a:ext>
            </a:extLst>
          </p:cNvPr>
          <p:cNvSpPr txBox="1"/>
          <p:nvPr/>
        </p:nvSpPr>
        <p:spPr>
          <a:xfrm>
            <a:off x="1142394" y="5708181"/>
            <a:ext cx="4933519" cy="3231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charset="0"/>
              <a:buChar char="•"/>
            </a:pPr>
            <a:r>
              <a:rPr lang="en-US" sz="2533" dirty="0">
                <a:latin typeface="Roboto Condensed" charset="0"/>
                <a:ea typeface="Roboto Condensed" charset="0"/>
                <a:cs typeface="Roboto Condensed" charset="0"/>
              </a:rPr>
              <a:t>Cluster has </a:t>
            </a:r>
            <a:r>
              <a:rPr lang="en-US" sz="2533" b="1" dirty="0">
                <a:latin typeface="Roboto Condensed" charset="0"/>
                <a:ea typeface="Roboto Condensed" charset="0"/>
                <a:cs typeface="Roboto Condensed" charset="0"/>
              </a:rPr>
              <a:t>heterogeneous</a:t>
            </a:r>
            <a:r>
              <a:rPr lang="en-US" sz="2533" dirty="0">
                <a:latin typeface="Roboto Condensed" charset="0"/>
                <a:ea typeface="Roboto Condensed" charset="0"/>
                <a:cs typeface="Roboto Condensed" charset="0"/>
              </a:rPr>
              <a:t> GPUs (e.g., V100s, P100s, Titan 1080 Tis)</a:t>
            </a:r>
          </a:p>
          <a:p>
            <a:pPr marL="190510" indent="-190510">
              <a:buFont typeface="Arial" charset="0"/>
              <a:buChar char="•"/>
            </a:pPr>
            <a:endParaRPr lang="en-US" sz="1333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190510" indent="-190510">
              <a:buFont typeface="Arial" charset="0"/>
              <a:buChar char="•"/>
            </a:pPr>
            <a:r>
              <a:rPr lang="en-US" sz="2533" dirty="0">
                <a:latin typeface="Roboto Condensed" charset="0"/>
                <a:ea typeface="Roboto Condensed" charset="0"/>
                <a:cs typeface="Roboto Condensed" charset="0"/>
              </a:rPr>
              <a:t>Users request a </a:t>
            </a:r>
            <a:r>
              <a:rPr lang="en-US" sz="2533" b="1" dirty="0">
                <a:latin typeface="Roboto Condensed" charset="0"/>
                <a:ea typeface="Roboto Condensed" charset="0"/>
                <a:cs typeface="Roboto Condensed" charset="0"/>
              </a:rPr>
              <a:t>fixed number of GPU</a:t>
            </a:r>
            <a:r>
              <a:rPr lang="en-US" sz="2533" dirty="0">
                <a:latin typeface="Roboto Condensed" charset="0"/>
                <a:ea typeface="Roboto Condensed" charset="0"/>
                <a:cs typeface="Roboto Condensed" charset="0"/>
              </a:rPr>
              <a:t>s of a particular type</a:t>
            </a:r>
            <a:endParaRPr lang="en-US" sz="2533" b="1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190510" indent="-190510">
              <a:buFont typeface="Arial" charset="0"/>
              <a:buChar char="•"/>
            </a:pPr>
            <a:endParaRPr lang="en-US" sz="1333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190510" indent="-190510">
              <a:buFont typeface="Arial" charset="0"/>
              <a:buChar char="•"/>
            </a:pPr>
            <a:r>
              <a:rPr lang="en-US" sz="2533" dirty="0">
                <a:latin typeface="Roboto Condensed" charset="0"/>
                <a:ea typeface="Roboto Condensed" charset="0"/>
                <a:cs typeface="Roboto Condensed" charset="0"/>
              </a:rPr>
              <a:t>Applications in </a:t>
            </a:r>
            <a:r>
              <a:rPr lang="en-US" sz="2533" b="1" dirty="0">
                <a:latin typeface="Roboto Condensed" charset="0"/>
                <a:ea typeface="Roboto Condensed" charset="0"/>
                <a:cs typeface="Roboto Condensed" charset="0"/>
              </a:rPr>
              <a:t>queues</a:t>
            </a:r>
            <a:r>
              <a:rPr lang="en-US" sz="2533" dirty="0">
                <a:latin typeface="Roboto Condensed" charset="0"/>
                <a:ea typeface="Roboto Condensed" charset="0"/>
                <a:cs typeface="Roboto Condensed" charset="0"/>
              </a:rPr>
              <a:t> until resources are </a:t>
            </a:r>
            <a:r>
              <a:rPr lang="en-US" sz="2533" b="1" dirty="0">
                <a:latin typeface="Roboto Condensed" charset="0"/>
                <a:ea typeface="Roboto Condensed" charset="0"/>
                <a:cs typeface="Roboto Condensed" charset="0"/>
              </a:rPr>
              <a:t>available</a:t>
            </a:r>
            <a:r>
              <a:rPr lang="en-US" sz="2533" dirty="0">
                <a:latin typeface="Roboto Condensed" charset="0"/>
                <a:ea typeface="Roboto Condensed" charset="0"/>
                <a:cs typeface="Roboto Condensed" charset="0"/>
              </a:rPr>
              <a:t>, and then granted </a:t>
            </a:r>
            <a:r>
              <a:rPr lang="en-US" sz="2533" b="1" dirty="0">
                <a:latin typeface="Roboto Condensed" charset="0"/>
                <a:ea typeface="Roboto Condensed" charset="0"/>
                <a:cs typeface="Roboto Condensed" charset="0"/>
              </a:rPr>
              <a:t>exclusive access</a:t>
            </a:r>
            <a:endParaRPr lang="en-US" sz="2533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50898-A0CF-9444-9AC7-370CA3B7DFF7}"/>
              </a:ext>
            </a:extLst>
          </p:cNvPr>
          <p:cNvSpPr txBox="1"/>
          <p:nvPr/>
        </p:nvSpPr>
        <p:spPr>
          <a:xfrm>
            <a:off x="893673" y="3800903"/>
            <a:ext cx="5182240" cy="15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 Condensed" charset="0"/>
                <a:ea typeface="Roboto Condensed" charset="0"/>
                <a:cs typeface="Roboto Condensed" charset="0"/>
              </a:rPr>
              <a:t>GPUs for DL training are expensive!</a:t>
            </a:r>
          </a:p>
          <a:p>
            <a:pPr algn="ctr"/>
            <a:endParaRPr lang="en-US" sz="800" b="1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algn="ctr"/>
            <a:r>
              <a:rPr lang="en-US" sz="2533" b="1" dirty="0">
                <a:latin typeface="Roboto Condensed" charset="0"/>
                <a:ea typeface="Roboto Condensed" charset="0"/>
                <a:cs typeface="Roboto Condensed" charset="0"/>
              </a:rPr>
              <a:t>Clusters of GPUs can help reduce 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61CF3A-0006-164A-AE63-7C8A31ADE6BB}"/>
              </a:ext>
            </a:extLst>
          </p:cNvPr>
          <p:cNvSpPr txBox="1"/>
          <p:nvPr/>
        </p:nvSpPr>
        <p:spPr>
          <a:xfrm>
            <a:off x="8175170" y="3800903"/>
            <a:ext cx="557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 Condensed" charset="0"/>
                <a:ea typeface="Roboto Condensed" charset="0"/>
                <a:cs typeface="Roboto Condensed" charset="0"/>
              </a:rPr>
              <a:t>Challenges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88B9420-8F7B-7348-A124-60916942BB5D}"/>
              </a:ext>
            </a:extLst>
          </p:cNvPr>
          <p:cNvSpPr txBox="1">
            <a:spLocks/>
          </p:cNvSpPr>
          <p:nvPr/>
        </p:nvSpPr>
        <p:spPr>
          <a:xfrm>
            <a:off x="6446731" y="4687442"/>
            <a:ext cx="4613322" cy="508787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33" b="1" dirty="0">
                <a:latin typeface="Roboto Condensed" charset="0"/>
                <a:ea typeface="Roboto Condensed" charset="0"/>
                <a:cs typeface="Roboto Condensed" charset="0"/>
              </a:rPr>
              <a:t>Challenge #1: High Queuing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988FEC-B19E-5F4A-AF96-5E2F62F057DA}"/>
              </a:ext>
            </a:extLst>
          </p:cNvPr>
          <p:cNvSpPr txBox="1"/>
          <p:nvPr/>
        </p:nvSpPr>
        <p:spPr>
          <a:xfrm>
            <a:off x="6444716" y="8564628"/>
            <a:ext cx="4484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Queuing delay 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due to </a:t>
            </a:r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fragmentation 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often significant! [1]</a:t>
            </a:r>
          </a:p>
          <a:p>
            <a:pPr marL="190510" indent="-190510">
              <a:buFont typeface="Arial" charset="0"/>
              <a:buChar char="•"/>
            </a:pPr>
            <a:endParaRPr lang="en-US" sz="800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A8ABC3EF-F7BD-0F41-8B80-ADE9EA56D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00278"/>
              </p:ext>
            </p:extLst>
          </p:nvPr>
        </p:nvGraphicFramePr>
        <p:xfrm>
          <a:off x="10966050" y="5507354"/>
          <a:ext cx="4988637" cy="2791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itle 1">
            <a:extLst>
              <a:ext uri="{FF2B5EF4-FFF2-40B4-BE49-F238E27FC236}">
                <a16:creationId xmlns:a16="http://schemas.microsoft.com/office/drawing/2014/main" id="{1B94DAAE-01E9-A441-8B4E-85A48B8FE44C}"/>
              </a:ext>
            </a:extLst>
          </p:cNvPr>
          <p:cNvSpPr txBox="1">
            <a:spLocks/>
          </p:cNvSpPr>
          <p:nvPr/>
        </p:nvSpPr>
        <p:spPr>
          <a:xfrm>
            <a:off x="11107514" y="4499983"/>
            <a:ext cx="4512041" cy="883709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Roboto Condensed" charset="0"/>
                <a:ea typeface="Roboto Condensed" charset="0"/>
                <a:cs typeface="Roboto Condensed" charset="0"/>
              </a:rPr>
              <a:t>Challenge #2: Poor GPU Utilization once scheduled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768943-48B2-504A-AC63-42764E3FB592}"/>
              </a:ext>
            </a:extLst>
          </p:cNvPr>
          <p:cNvSpPr txBox="1"/>
          <p:nvPr/>
        </p:nvSpPr>
        <p:spPr>
          <a:xfrm>
            <a:off x="11060053" y="8572797"/>
            <a:ext cx="4768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Mean GPU utilization 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at</a:t>
            </a:r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 ~52% 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on a Microsoft production cluster [2] </a:t>
            </a:r>
          </a:p>
          <a:p>
            <a:pPr marL="190510" indent="-190510">
              <a:buFont typeface="Arial" charset="0"/>
              <a:buChar char="•"/>
            </a:pPr>
            <a:endParaRPr lang="en-US" sz="800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77F2C9-BC04-F143-9CC3-81D7C1707C27}"/>
              </a:ext>
            </a:extLst>
          </p:cNvPr>
          <p:cNvSpPr txBox="1"/>
          <p:nvPr/>
        </p:nvSpPr>
        <p:spPr>
          <a:xfrm>
            <a:off x="16241045" y="5060922"/>
            <a:ext cx="4820389" cy="259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533" b="1" dirty="0">
                <a:latin typeface="Roboto Condensed" charset="0"/>
                <a:ea typeface="Roboto Condensed" charset="0"/>
                <a:cs typeface="Roboto Condensed" charset="0"/>
              </a:rPr>
              <a:t>Time-sharing: 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Helps to ameliorate queuing delays and give every user a fair share of the cluster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1333" b="1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533" b="1" dirty="0">
                <a:latin typeface="Roboto Condensed" charset="0"/>
                <a:ea typeface="Roboto Condensed" charset="0"/>
                <a:cs typeface="Roboto Condensed" charset="0"/>
              </a:rPr>
              <a:t>Space-sharing:</a:t>
            </a:r>
            <a:r>
              <a:rPr lang="en-US" sz="2533" dirty="0"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Packs multiple applications onto the same GPU, helping to improve GPU utilization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01653ED-1779-9F4F-A64C-FFB4A602C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380" y="12676670"/>
            <a:ext cx="1130529" cy="8716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C94E722-9785-2944-BC3D-847863F72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180" y="12524813"/>
            <a:ext cx="1151085" cy="1023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489DFE-6C92-3A40-82F5-2D3074AF1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2531" y="12508696"/>
            <a:ext cx="1192195" cy="10396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D67830C-142C-0549-9272-55C01D164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180" y="13548335"/>
            <a:ext cx="1151085" cy="1023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52E09A-2EA2-3441-8AB8-1334F5F09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644" y="13548335"/>
            <a:ext cx="1151085" cy="102352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AAB54FB-F307-B540-A195-1057F3B33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935" y="13700192"/>
            <a:ext cx="1130529" cy="87166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B503170-EB0A-2441-874F-16F2CD0E84AD}"/>
              </a:ext>
            </a:extLst>
          </p:cNvPr>
          <p:cNvSpPr txBox="1"/>
          <p:nvPr/>
        </p:nvSpPr>
        <p:spPr>
          <a:xfrm>
            <a:off x="523771" y="11512250"/>
            <a:ext cx="35300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Roboto Condensed" charset="0"/>
                <a:ea typeface="Roboto Condensed" charset="0"/>
                <a:cs typeface="Roboto Condensed" charset="0"/>
              </a:rPr>
              <a:t>Applications written in </a:t>
            </a:r>
            <a:r>
              <a:rPr lang="en-US" sz="2667" b="1" dirty="0">
                <a:latin typeface="Roboto Condensed" charset="0"/>
                <a:ea typeface="Roboto Condensed" charset="0"/>
                <a:cs typeface="Roboto Condensed" charset="0"/>
              </a:rPr>
              <a:t>existing frameworks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CBF598-C5F4-794F-8F1C-B2B025D5FE62}"/>
              </a:ext>
            </a:extLst>
          </p:cNvPr>
          <p:cNvSpPr txBox="1"/>
          <p:nvPr/>
        </p:nvSpPr>
        <p:spPr>
          <a:xfrm>
            <a:off x="746592" y="13313794"/>
            <a:ext cx="303507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Roboto Condensed" charset="0"/>
                <a:ea typeface="Roboto Condensed" charset="0"/>
                <a:cs typeface="Roboto Condensed" charset="0"/>
              </a:rPr>
              <a:t>Cluster of </a:t>
            </a:r>
            <a:r>
              <a:rPr lang="en-US" sz="2667" b="1" dirty="0">
                <a:latin typeface="Roboto Condensed" charset="0"/>
                <a:ea typeface="Roboto Condensed" charset="0"/>
                <a:cs typeface="Roboto Condensed" charset="0"/>
              </a:rPr>
              <a:t>heterogeneous GPUs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5EE6-D861-F64D-BEA2-E4520A94244E}"/>
              </a:ext>
            </a:extLst>
          </p:cNvPr>
          <p:cNvSpPr txBox="1"/>
          <p:nvPr/>
        </p:nvSpPr>
        <p:spPr>
          <a:xfrm>
            <a:off x="9110887" y="11511155"/>
            <a:ext cx="173690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Roboto Condensed" charset="0"/>
                <a:ea typeface="Roboto Condensed" charset="0"/>
                <a:cs typeface="Roboto Condensed" charset="0"/>
              </a:rPr>
              <a:t>Profiler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BEEA32-B0BE-624D-98B9-E89F7D0FC7E9}"/>
              </a:ext>
            </a:extLst>
          </p:cNvPr>
          <p:cNvCxnSpPr>
            <a:cxnSpLocks/>
          </p:cNvCxnSpPr>
          <p:nvPr/>
        </p:nvCxnSpPr>
        <p:spPr>
          <a:xfrm>
            <a:off x="13082509" y="12426025"/>
            <a:ext cx="16032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6EB19AB-D680-CD4D-8D60-0522C1C5029E}"/>
              </a:ext>
            </a:extLst>
          </p:cNvPr>
          <p:cNvSpPr txBox="1"/>
          <p:nvPr/>
        </p:nvSpPr>
        <p:spPr>
          <a:xfrm>
            <a:off x="10763065" y="12063161"/>
            <a:ext cx="2460341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Roboto Condensed" charset="0"/>
                <a:ea typeface="Roboto Condensed" charset="0"/>
                <a:cs typeface="Roboto Condensed" charset="0"/>
              </a:rPr>
              <a:t>Throughput</a:t>
            </a:r>
          </a:p>
          <a:p>
            <a:pPr algn="ctr"/>
            <a:r>
              <a:rPr lang="en-US" sz="2667" dirty="0">
                <a:latin typeface="Roboto Condensed" charset="0"/>
                <a:ea typeface="Roboto Condensed" charset="0"/>
                <a:cs typeface="Roboto Condensed" charset="0"/>
              </a:rPr>
              <a:t>measurements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7370B95-955C-6C45-9D98-382C68F6FBA4}"/>
              </a:ext>
            </a:extLst>
          </p:cNvPr>
          <p:cNvCxnSpPr>
            <a:cxnSpLocks/>
          </p:cNvCxnSpPr>
          <p:nvPr/>
        </p:nvCxnSpPr>
        <p:spPr>
          <a:xfrm flipV="1">
            <a:off x="8546729" y="12610443"/>
            <a:ext cx="2155895" cy="8375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E0F534-88D9-8A4E-B12F-022F0442CDB6}"/>
              </a:ext>
            </a:extLst>
          </p:cNvPr>
          <p:cNvSpPr txBox="1"/>
          <p:nvPr/>
        </p:nvSpPr>
        <p:spPr>
          <a:xfrm>
            <a:off x="13264080" y="11946211"/>
            <a:ext cx="124015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Roboto Condensed" charset="0"/>
                <a:ea typeface="Roboto Condensed" charset="0"/>
                <a:cs typeface="Roboto Condensed" charset="0"/>
              </a:rPr>
              <a:t>Policy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5D7B1B-636F-7F4D-A325-AF9BE6A3C7BE}"/>
              </a:ext>
            </a:extLst>
          </p:cNvPr>
          <p:cNvSpPr txBox="1"/>
          <p:nvPr/>
        </p:nvSpPr>
        <p:spPr>
          <a:xfrm>
            <a:off x="14805638" y="12117948"/>
            <a:ext cx="187736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Roboto Condensed" charset="0"/>
                <a:ea typeface="Roboto Condensed" charset="0"/>
                <a:cs typeface="Roboto Condensed" charset="0"/>
              </a:rPr>
              <a:t>Allocation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8ABA74-C9C7-A146-8B78-BA35C2B4EDF5}"/>
              </a:ext>
            </a:extLst>
          </p:cNvPr>
          <p:cNvSpPr txBox="1"/>
          <p:nvPr/>
        </p:nvSpPr>
        <p:spPr>
          <a:xfrm>
            <a:off x="18364211" y="11673244"/>
            <a:ext cx="2697223" cy="18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67" dirty="0">
                <a:latin typeface="Roboto Condensed" charset="0"/>
                <a:ea typeface="Roboto Condensed" charset="0"/>
                <a:cs typeface="Roboto Condensed" charset="0"/>
              </a:rPr>
              <a:t>The scheduler assigns applications to worker GPUs according to computed allocation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F1AD21-730E-684E-BE8C-FFF4A0BACB44}"/>
              </a:ext>
            </a:extLst>
          </p:cNvPr>
          <p:cNvCxnSpPr>
            <a:cxnSpLocks/>
          </p:cNvCxnSpPr>
          <p:nvPr/>
        </p:nvCxnSpPr>
        <p:spPr>
          <a:xfrm>
            <a:off x="16668485" y="12398613"/>
            <a:ext cx="16032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9BEB302-ED61-5E4A-AFF5-075F06F728FD}"/>
              </a:ext>
            </a:extLst>
          </p:cNvPr>
          <p:cNvSpPr txBox="1"/>
          <p:nvPr/>
        </p:nvSpPr>
        <p:spPr>
          <a:xfrm>
            <a:off x="15921908" y="3800903"/>
            <a:ext cx="5573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 Condensed" charset="0"/>
                <a:ea typeface="Roboto Condensed" charset="0"/>
                <a:cs typeface="Roboto Condensed" charset="0"/>
              </a:rPr>
              <a:t>Solution: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 </a:t>
            </a:r>
            <a:r>
              <a:rPr lang="en-US" sz="3200" b="1" dirty="0">
                <a:latin typeface="Roboto Condensed" charset="0"/>
                <a:ea typeface="Roboto Condensed" charset="0"/>
                <a:cs typeface="Roboto Condensed" charset="0"/>
              </a:rPr>
              <a:t>Time- and Space- sharing of GPU resources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A649376-B86A-6847-83E7-848711422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205" y="22493863"/>
            <a:ext cx="6150351" cy="5827781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F188D89B-A296-C443-8EE6-BA193677804D}"/>
              </a:ext>
            </a:extLst>
          </p:cNvPr>
          <p:cNvSpPr txBox="1">
            <a:spLocks/>
          </p:cNvSpPr>
          <p:nvPr/>
        </p:nvSpPr>
        <p:spPr>
          <a:xfrm>
            <a:off x="1165204" y="21577337"/>
            <a:ext cx="7379755" cy="883709"/>
          </a:xfrm>
          <a:prstGeom prst="rect">
            <a:avLst/>
          </a:prstGeom>
        </p:spPr>
        <p:txBody>
          <a:bodyPr vert="horz" lIns="60960" tIns="30480" rIns="60960" bIns="30480" rtlCol="0" anchor="b">
            <a:norm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67" b="1" dirty="0">
                <a:latin typeface="Roboto Condensed" charset="0"/>
                <a:ea typeface="Roboto Condensed" charset="0"/>
                <a:cs typeface="Roboto Condensed" charset="0"/>
              </a:rPr>
              <a:t>Space-sharing can help increase GPU throughput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F0F389-FC26-4440-9FF5-2213859D19B0}"/>
              </a:ext>
            </a:extLst>
          </p:cNvPr>
          <p:cNvSpPr txBox="1"/>
          <p:nvPr/>
        </p:nvSpPr>
        <p:spPr>
          <a:xfrm>
            <a:off x="859204" y="28314650"/>
            <a:ext cx="8086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Roboto Condensed" charset="0"/>
                <a:ea typeface="Roboto Condensed" charset="0"/>
                <a:cs typeface="Roboto Condensed" charset="0"/>
              </a:rPr>
              <a:t>Throughput increase from colocation shows wide variance from </a:t>
            </a:r>
            <a:r>
              <a:rPr lang="en-US" sz="2500" b="1" dirty="0">
                <a:solidFill>
                  <a:srgbClr val="C00000"/>
                </a:solidFill>
                <a:latin typeface="Roboto Condensed" charset="0"/>
                <a:ea typeface="Roboto Condensed" charset="0"/>
                <a:cs typeface="Roboto Condensed" charset="0"/>
              </a:rPr>
              <a:t>1x</a:t>
            </a:r>
            <a:r>
              <a:rPr lang="en-US" sz="2500" dirty="0">
                <a:latin typeface="Roboto Condensed" charset="0"/>
                <a:ea typeface="Roboto Condensed" charset="0"/>
                <a:cs typeface="Roboto Condensed" charset="0"/>
              </a:rPr>
              <a:t> to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2x</a:t>
            </a:r>
          </a:p>
          <a:p>
            <a:pPr algn="ctr"/>
            <a:r>
              <a:rPr lang="en-US" sz="2500" dirty="0">
                <a:latin typeface="Roboto Condensed" charset="0"/>
                <a:ea typeface="Roboto Condensed" charset="0"/>
                <a:cs typeface="Roboto Condensed" charset="0"/>
              </a:rPr>
              <a:t>Certain types of application combinations can achieve a </a:t>
            </a:r>
            <a:r>
              <a:rPr lang="en-US" sz="2500" b="1" dirty="0">
                <a:latin typeface="Roboto Condensed" charset="0"/>
                <a:ea typeface="Roboto Condensed" charset="0"/>
                <a:cs typeface="Roboto Condensed" charset="0"/>
              </a:rPr>
              <a:t>throughput increase </a:t>
            </a:r>
            <a:r>
              <a:rPr lang="en-US" sz="2500" dirty="0">
                <a:latin typeface="Roboto Condensed" charset="0"/>
                <a:ea typeface="Roboto Condensed" charset="0"/>
                <a:cs typeface="Roboto Condensed" charset="0"/>
              </a:rPr>
              <a:t>of as much as </a:t>
            </a:r>
            <a:r>
              <a:rPr lang="en-US" sz="2500" b="1" dirty="0">
                <a:latin typeface="Roboto Condensed" charset="0"/>
                <a:ea typeface="Roboto Condensed" charset="0"/>
                <a:cs typeface="Roboto Condensed" charset="0"/>
              </a:rPr>
              <a:t>80%</a:t>
            </a:r>
          </a:p>
          <a:p>
            <a:pPr marL="190510" indent="-190510">
              <a:buFont typeface="Arial" charset="0"/>
              <a:buChar char="•"/>
            </a:pPr>
            <a:endParaRPr lang="en-US" sz="800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4CF120-98CB-574C-88F2-6B5354D80CA1}"/>
              </a:ext>
            </a:extLst>
          </p:cNvPr>
          <p:cNvSpPr txBox="1"/>
          <p:nvPr/>
        </p:nvSpPr>
        <p:spPr>
          <a:xfrm>
            <a:off x="10547774" y="12909927"/>
            <a:ext cx="3071335" cy="18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{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resnet50: {v100: 200,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           p100: 100},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</a:t>
            </a:r>
            <a:r>
              <a:rPr lang="en-US" sz="1667" dirty="0" err="1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nmt</a:t>
            </a:r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: {v100: 50,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      p100: 50},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resnet50 + </a:t>
            </a:r>
            <a:r>
              <a:rPr lang="en-US" sz="1667" dirty="0" err="1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nmt</a:t>
            </a:r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: {}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3E8313-1F36-2E40-8C14-37A8C7E19CE8}"/>
              </a:ext>
            </a:extLst>
          </p:cNvPr>
          <p:cNvSpPr txBox="1"/>
          <p:nvPr/>
        </p:nvSpPr>
        <p:spPr>
          <a:xfrm>
            <a:off x="14404676" y="12909927"/>
            <a:ext cx="3439021" cy="18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{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resnet50: {v100: 0.2,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           p100: 0.6},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</a:t>
            </a:r>
            <a:r>
              <a:rPr lang="en-US" sz="1667" dirty="0" err="1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nmt</a:t>
            </a:r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: {v100: 0.5,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      p100: 0.2},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  resnet50 + </a:t>
            </a:r>
            <a:r>
              <a:rPr lang="en-US" sz="1667" dirty="0" err="1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nmt</a:t>
            </a:r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: {}</a:t>
            </a:r>
          </a:p>
          <a:p>
            <a:r>
              <a:rPr lang="en-US" sz="1667" dirty="0"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C831D5-81A6-EB4E-A0E1-7E7FCBB817AE}"/>
                  </a:ext>
                </a:extLst>
              </p:cNvPr>
              <p:cNvSpPr txBox="1"/>
              <p:nvPr/>
            </p:nvSpPr>
            <p:spPr>
              <a:xfrm>
                <a:off x="8945923" y="19675205"/>
                <a:ext cx="8411440" cy="881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rPr>
                  <a:t>effective throughput of application </a:t>
                </a: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rPr>
                  <a:t>i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j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∈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machines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 ×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app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combinations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Roboto Condensed" charset="0"/>
                                <a:cs typeface="Roboto Condensed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Roboto Condensed" charset="0"/>
                                <a:cs typeface="Roboto Condensed" charset="0"/>
                              </a:rPr>
                              <m:t>throughput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Roboto Condensed" charset="0"/>
                                <a:cs typeface="Roboto Condensed" charset="0"/>
                              </a:rPr>
                              <m:t>ij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Roboto Condensed" charset="0"/>
                        <a:cs typeface="Roboto Condensed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Roboto Condensed" charset="0"/>
                        <a:cs typeface="Roboto Condensed" charset="0"/>
                      </a:rPr>
                      <m:t>allocatio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ij</m:t>
                        </m:r>
                      </m:sub>
                    </m:sSub>
                  </m:oMath>
                </a14:m>
                <a:endParaRPr lang="en-US" sz="2400" dirty="0">
                  <a:latin typeface="Roboto Condensed" charset="0"/>
                  <a:ea typeface="Roboto Condensed" charset="0"/>
                  <a:cs typeface="Roboto Condensed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C831D5-81A6-EB4E-A0E1-7E7FCBB8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923" y="19675205"/>
                <a:ext cx="8411440" cy="881780"/>
              </a:xfrm>
              <a:prstGeom prst="rect">
                <a:avLst/>
              </a:prstGeom>
              <a:blipFill>
                <a:blip r:embed="rId10"/>
                <a:stretch>
                  <a:fillRect t="-23944" b="-943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3935D70-94B0-2844-A5BE-00F8AA700125}"/>
                  </a:ext>
                </a:extLst>
              </p:cNvPr>
              <p:cNvSpPr txBox="1"/>
              <p:nvPr/>
            </p:nvSpPr>
            <p:spPr>
              <a:xfrm>
                <a:off x="6902264" y="17076699"/>
                <a:ext cx="6464017" cy="571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 Condensed" charset="0"/>
                            </a:rPr>
                          </m:ctrlPr>
                        </m:funcPr>
                        <m:fName>
                          <m:r>
                            <a:rPr lang="en-US" sz="24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 Condensed" charset="0"/>
                            </a:rPr>
                            <m:t>𝐦𝐚𝐱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  </m:t>
                                  </m:r>
                                  <m:r>
                                    <a:rPr lang="en-US" sz="2400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𝐦𝐢𝐧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i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effective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throughput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of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application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i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Roboto Condensed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3935D70-94B0-2844-A5BE-00F8AA70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64" y="17076699"/>
                <a:ext cx="6464017" cy="571118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itle 1">
            <a:extLst>
              <a:ext uri="{FF2B5EF4-FFF2-40B4-BE49-F238E27FC236}">
                <a16:creationId xmlns:a16="http://schemas.microsoft.com/office/drawing/2014/main" id="{A0FDF0FA-6AA8-CA42-89AC-CFB3A0ECFBB2}"/>
              </a:ext>
            </a:extLst>
          </p:cNvPr>
          <p:cNvSpPr txBox="1">
            <a:spLocks/>
          </p:cNvSpPr>
          <p:nvPr/>
        </p:nvSpPr>
        <p:spPr>
          <a:xfrm>
            <a:off x="6511910" y="16127869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b">
            <a:norm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latin typeface="Roboto Condensed" charset="0"/>
                <a:ea typeface="Roboto Condensed" charset="0"/>
                <a:cs typeface="Roboto Condensed" charset="0"/>
              </a:rPr>
              <a:t>Policy 1: Fairness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DC6FA5-2D56-1C48-AF5E-BBABBB77C70D}"/>
              </a:ext>
            </a:extLst>
          </p:cNvPr>
          <p:cNvGrpSpPr/>
          <p:nvPr/>
        </p:nvGrpSpPr>
        <p:grpSpPr>
          <a:xfrm>
            <a:off x="6608707" y="18056116"/>
            <a:ext cx="7010400" cy="1408377"/>
            <a:chOff x="12468093" y="23212735"/>
            <a:chExt cx="10515600" cy="2112566"/>
          </a:xfrm>
        </p:grpSpPr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03C1DB36-7573-B245-8F9A-E5719906817D}"/>
                </a:ext>
              </a:extLst>
            </p:cNvPr>
            <p:cNvSpPr txBox="1">
              <a:spLocks/>
            </p:cNvSpPr>
            <p:nvPr/>
          </p:nvSpPr>
          <p:spPr>
            <a:xfrm>
              <a:off x="12468093" y="23212735"/>
              <a:ext cx="10515600" cy="915299"/>
            </a:xfrm>
            <a:prstGeom prst="rect">
              <a:avLst/>
            </a:prstGeom>
            <a:ln>
              <a:noFill/>
            </a:ln>
          </p:spPr>
          <p:txBody>
            <a:bodyPr vert="horz" lIns="60960" tIns="30480" rIns="60960" bIns="30480" rtlCol="0" anchor="b">
              <a:normAutofit/>
            </a:bodyPr>
            <a:lstStyle>
              <a:lvl1pPr algn="ctr" defTabSz="32918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667" b="1" dirty="0">
                  <a:latin typeface="Roboto Condensed" charset="0"/>
                  <a:ea typeface="Roboto Condensed" charset="0"/>
                  <a:cs typeface="Roboto Condensed" charset="0"/>
                </a:rPr>
                <a:t>Policy 2: Throughput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37B4B2-5F3C-374D-B740-30476C14419F}"/>
                    </a:ext>
                  </a:extLst>
                </p:cNvPr>
                <p:cNvSpPr txBox="1"/>
                <p:nvPr/>
              </p:nvSpPr>
              <p:spPr>
                <a:xfrm>
                  <a:off x="12586472" y="23845473"/>
                  <a:ext cx="9696026" cy="14798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" charset="0"/>
                              </a:rPr>
                            </m:ctrlPr>
                          </m:funcPr>
                          <m:fName>
                            <m:r>
                              <a:rPr lang="en-US" sz="2400" b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" charset="0"/>
                              </a:rPr>
                              <m:t>𝐦𝐚𝐱</m:t>
                            </m:r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i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effective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throughput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of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application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i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37B4B2-5F3C-374D-B740-30476C144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472" y="23845473"/>
                  <a:ext cx="9696026" cy="1479828"/>
                </a:xfrm>
                <a:prstGeom prst="rect">
                  <a:avLst/>
                </a:prstGeom>
                <a:blipFill>
                  <a:blip r:embed="rId12"/>
                  <a:stretch>
                    <a:fillRect l="-2941" t="-129114" b="-1784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Title 1">
            <a:extLst>
              <a:ext uri="{FF2B5EF4-FFF2-40B4-BE49-F238E27FC236}">
                <a16:creationId xmlns:a16="http://schemas.microsoft.com/office/drawing/2014/main" id="{23599C8C-6675-894E-A8C6-845FD42F8995}"/>
              </a:ext>
            </a:extLst>
          </p:cNvPr>
          <p:cNvSpPr txBox="1">
            <a:spLocks/>
          </p:cNvSpPr>
          <p:nvPr/>
        </p:nvSpPr>
        <p:spPr>
          <a:xfrm>
            <a:off x="14004680" y="16127869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b">
            <a:norm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latin typeface="Roboto Condensed" charset="0"/>
                <a:ea typeface="Roboto Condensed" charset="0"/>
                <a:cs typeface="Roboto Condensed" charset="0"/>
              </a:rPr>
              <a:t>Policy 3: Weighted Fairness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3BB3A7-75C8-A649-8769-04ED0F6131E7}"/>
                  </a:ext>
                </a:extLst>
              </p:cNvPr>
              <p:cNvSpPr txBox="1"/>
              <p:nvPr/>
            </p:nvSpPr>
            <p:spPr>
              <a:xfrm>
                <a:off x="14323678" y="17076699"/>
                <a:ext cx="6464017" cy="571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 Condensed" charset="0"/>
                            </a:rPr>
                          </m:ctrlPr>
                        </m:funcPr>
                        <m:fName>
                          <m:r>
                            <a:rPr lang="en-US" sz="24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 Condensed" charset="0"/>
                            </a:rPr>
                            <m:t>𝐦𝐚𝐱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  </m:t>
                                  </m:r>
                                  <m:r>
                                    <a:rPr lang="en-US" sz="2400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𝐦𝐢𝐧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i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effective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throughput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of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application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i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Roboto Condensed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3BB3A7-75C8-A649-8769-04ED0F61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678" y="17076699"/>
                <a:ext cx="6464017" cy="571118"/>
              </a:xfrm>
              <a:prstGeom prst="rect">
                <a:avLst/>
              </a:prstGeom>
              <a:blipFill>
                <a:blip r:embed="rId13"/>
                <a:stretch>
                  <a:fillRect l="-3733" r="-2161"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36BF8354-6334-A541-84A9-A7D2AA2A8A88}"/>
              </a:ext>
            </a:extLst>
          </p:cNvPr>
          <p:cNvSpPr txBox="1"/>
          <p:nvPr/>
        </p:nvSpPr>
        <p:spPr>
          <a:xfrm>
            <a:off x="899834" y="16769376"/>
            <a:ext cx="557261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Fairness: 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Maximizes the minimum throughput across users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1000" b="1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Throughput: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 Maximizes total throughput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1000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Weighted Fairness: 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Maximizes the minimum weighted throughput across users / applications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1000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Job Completion Time: 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Minimizes the maximum job completion time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EF55F9-7036-4B4A-B784-355F49B8B4E8}"/>
              </a:ext>
            </a:extLst>
          </p:cNvPr>
          <p:cNvSpPr/>
          <p:nvPr/>
        </p:nvSpPr>
        <p:spPr>
          <a:xfrm>
            <a:off x="609599" y="10621932"/>
            <a:ext cx="20724884" cy="4650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41F61A-9BF2-3947-B980-6F86F7676A53}"/>
              </a:ext>
            </a:extLst>
          </p:cNvPr>
          <p:cNvGrpSpPr/>
          <p:nvPr/>
        </p:nvGrpSpPr>
        <p:grpSpPr>
          <a:xfrm>
            <a:off x="14231043" y="18056114"/>
            <a:ext cx="7010400" cy="1628761"/>
            <a:chOff x="21346564" y="26626985"/>
            <a:chExt cx="10515600" cy="2443142"/>
          </a:xfrm>
        </p:grpSpPr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EC38FE9C-7A88-584F-A2B4-56DCCCBE2C76}"/>
                </a:ext>
              </a:extLst>
            </p:cNvPr>
            <p:cNvSpPr txBox="1">
              <a:spLocks/>
            </p:cNvSpPr>
            <p:nvPr/>
          </p:nvSpPr>
          <p:spPr>
            <a:xfrm>
              <a:off x="21346564" y="26626985"/>
              <a:ext cx="10515600" cy="861831"/>
            </a:xfrm>
            <a:prstGeom prst="rect">
              <a:avLst/>
            </a:prstGeom>
          </p:spPr>
          <p:txBody>
            <a:bodyPr vert="horz" lIns="60960" tIns="30480" rIns="60960" bIns="30480" rtlCol="0" anchor="b">
              <a:normAutofit/>
            </a:bodyPr>
            <a:lstStyle>
              <a:lvl1pPr algn="ctr" defTabSz="32918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667" b="1" dirty="0">
                  <a:latin typeface="Roboto Condensed" charset="0"/>
                  <a:ea typeface="Roboto Condensed" charset="0"/>
                  <a:cs typeface="Roboto Condensed" charset="0"/>
                </a:rPr>
                <a:t>Policy 4: Job Completion 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29A998A-52D7-284B-9950-DCEAD0391F26}"/>
                    </a:ext>
                  </a:extLst>
                </p:cNvPr>
                <p:cNvSpPr txBox="1"/>
                <p:nvPr/>
              </p:nvSpPr>
              <p:spPr>
                <a:xfrm>
                  <a:off x="21702557" y="27517874"/>
                  <a:ext cx="9696026" cy="15522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" charset="0"/>
                              </a:rPr>
                            </m:ctrlPr>
                          </m:funcPr>
                          <m:fName>
                            <m:r>
                              <a:rPr lang="en-US" sz="2400" b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" charset="0"/>
                              </a:rPr>
                              <m:t>𝐦𝐢𝐧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sz="2400" b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  <m:t>  </m:t>
                                    </m:r>
                                    <m:r>
                                      <a:rPr lang="en-US" sz="2400" b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  <m:t>𝐦𝐚𝐱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  <m:t>i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  <m:t>j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duratio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throughpu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ij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allocatio</m:t>
                                    </m:r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ij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29A998A-52D7-284B-9950-DCEAD0391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2557" y="27517874"/>
                  <a:ext cx="9696026" cy="1552253"/>
                </a:xfrm>
                <a:prstGeom prst="rect">
                  <a:avLst/>
                </a:prstGeom>
                <a:blipFill>
                  <a:blip r:embed="rId14"/>
                  <a:stretch>
                    <a:fillRect t="-124390" b="-1682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9BB53F3-2EE4-7440-A98B-ABD5023D28A2}"/>
              </a:ext>
            </a:extLst>
          </p:cNvPr>
          <p:cNvCxnSpPr>
            <a:cxnSpLocks/>
          </p:cNvCxnSpPr>
          <p:nvPr/>
        </p:nvCxnSpPr>
        <p:spPr>
          <a:xfrm>
            <a:off x="8546728" y="11646474"/>
            <a:ext cx="2155895" cy="8375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BBC29A7C-F049-E04D-BEDF-C8867D8096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9763" y="11108195"/>
            <a:ext cx="2142095" cy="51735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878F443-6C0C-A545-8CD9-563E7C4692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6230" y="10839903"/>
            <a:ext cx="2232185" cy="152325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D0259FD-C9FB-6944-950F-AC16E3D6E1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74657" y="11612903"/>
            <a:ext cx="2070059" cy="758051"/>
          </a:xfrm>
          <a:prstGeom prst="rect">
            <a:avLst/>
          </a:prstGeom>
        </p:spPr>
      </p:pic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C4255621-5E0A-1541-B6D6-6BE29A3D7E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811687"/>
              </p:ext>
            </p:extLst>
          </p:nvPr>
        </p:nvGraphicFramePr>
        <p:xfrm>
          <a:off x="6488793" y="5507021"/>
          <a:ext cx="4291584" cy="2791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5E64BE60-9C76-3F4B-94C8-6506118FD447}"/>
              </a:ext>
            </a:extLst>
          </p:cNvPr>
          <p:cNvSpPr txBox="1"/>
          <p:nvPr/>
        </p:nvSpPr>
        <p:spPr>
          <a:xfrm>
            <a:off x="16183287" y="8005598"/>
            <a:ext cx="4935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Roboto Condensed" charset="0"/>
                <a:ea typeface="Roboto Condensed" charset="0"/>
                <a:cs typeface="Roboto Condensed" charset="0"/>
              </a:rPr>
              <a:t>This work:</a:t>
            </a:r>
            <a:r>
              <a:rPr lang="en-US" sz="2800" b="1" dirty="0"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r>
              <a:rPr lang="en-US" sz="2800" dirty="0">
                <a:latin typeface="Roboto Condensed" charset="0"/>
                <a:ea typeface="Roboto Condensed" charset="0"/>
                <a:cs typeface="Roboto Condensed" charset="0"/>
              </a:rPr>
              <a:t>How do we do this in a </a:t>
            </a:r>
            <a:r>
              <a:rPr lang="en-US" sz="2800" b="1" dirty="0">
                <a:latin typeface="Roboto Condensed" charset="0"/>
                <a:ea typeface="Roboto Condensed" charset="0"/>
                <a:cs typeface="Roboto Condensed" charset="0"/>
              </a:rPr>
              <a:t>principled wa</a:t>
            </a:r>
            <a:r>
              <a:rPr lang="en-US" sz="2800" dirty="0">
                <a:latin typeface="Roboto Condensed" charset="0"/>
                <a:ea typeface="Roboto Condensed" charset="0"/>
                <a:cs typeface="Roboto Condensed" charset="0"/>
              </a:rPr>
              <a:t>y according to a </a:t>
            </a:r>
            <a:r>
              <a:rPr lang="en-US" sz="2800" b="1" dirty="0">
                <a:latin typeface="Roboto Condensed" charset="0"/>
                <a:ea typeface="Roboto Condensed" charset="0"/>
                <a:cs typeface="Roboto Condensed" charset="0"/>
              </a:rPr>
              <a:t>user-specified policy</a:t>
            </a:r>
            <a:r>
              <a:rPr lang="en-US" sz="2800" dirty="0">
                <a:latin typeface="Roboto Condensed" charset="0"/>
                <a:ea typeface="Roboto Condensed" charset="0"/>
                <a:cs typeface="Roboto Condensed" charset="0"/>
              </a:rPr>
              <a:t>?</a:t>
            </a: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0F983DAE-4994-A84F-8664-4B095B43ECA6}"/>
              </a:ext>
            </a:extLst>
          </p:cNvPr>
          <p:cNvSpPr txBox="1">
            <a:spLocks/>
          </p:cNvSpPr>
          <p:nvPr/>
        </p:nvSpPr>
        <p:spPr>
          <a:xfrm>
            <a:off x="10026454" y="21772760"/>
            <a:ext cx="10229198" cy="646141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Roboto Condensed" charset="0"/>
                <a:ea typeface="Roboto Condensed" charset="0"/>
                <a:cs typeface="Roboto Condensed" charset="0"/>
              </a:rPr>
              <a:t>Fairness policy reduces average JCT by 15% compared to a FIFO scheduler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A47914E-1B64-AE40-BDA6-9E87690192A0}"/>
              </a:ext>
            </a:extLst>
          </p:cNvPr>
          <p:cNvSpPr txBox="1"/>
          <p:nvPr/>
        </p:nvSpPr>
        <p:spPr>
          <a:xfrm>
            <a:off x="10632026" y="29120004"/>
            <a:ext cx="91157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Roboto Condensed" charset="0"/>
                <a:ea typeface="Roboto Condensed" charset="0"/>
                <a:cs typeface="Roboto Condensed" charset="0"/>
              </a:rPr>
              <a:t>Synthetic trace generated using a job duration CDF from </a:t>
            </a:r>
            <a:r>
              <a:rPr lang="en-US" sz="2500" dirty="0" err="1">
                <a:latin typeface="Roboto Condensed" charset="0"/>
                <a:ea typeface="Roboto Condensed" charset="0"/>
                <a:cs typeface="Roboto Condensed" charset="0"/>
              </a:rPr>
              <a:t>Gandiva</a:t>
            </a:r>
            <a:r>
              <a:rPr lang="en-US" sz="2500" dirty="0">
                <a:latin typeface="Roboto Condensed" charset="0"/>
                <a:ea typeface="Roboto Condensed" charset="0"/>
                <a:cs typeface="Roboto Condensed" charset="0"/>
              </a:rPr>
              <a:t> [2] and a Poisson Arrival process</a:t>
            </a:r>
          </a:p>
          <a:p>
            <a:pPr marL="190510" indent="-190510">
              <a:buFont typeface="Arial" charset="0"/>
              <a:buChar char="•"/>
            </a:pPr>
            <a:endParaRPr lang="en-US" sz="800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0DE4DC7-3FAE-4E47-9F2D-8BF893BC092F}"/>
              </a:ext>
            </a:extLst>
          </p:cNvPr>
          <p:cNvSpPr txBox="1"/>
          <p:nvPr/>
        </p:nvSpPr>
        <p:spPr>
          <a:xfrm>
            <a:off x="761075" y="30404285"/>
            <a:ext cx="109703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" charset="0"/>
              </a:rPr>
              <a:t>[1]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Multi-tenant GPU Clusters for Deep Learning Workloads: Analysis and Implications, Jeon et al.</a:t>
            </a:r>
          </a:p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" charset="0"/>
              </a:rPr>
              <a:t>[2]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Gandiva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 Introspective Cluster Scheduling for Deep Learning, Xiao et al., OSDI 2018</a:t>
            </a:r>
            <a:endParaRPr lang="en-US" sz="1200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B5F6E65-9E1C-3141-BC8A-400163767B3A}"/>
              </a:ext>
            </a:extLst>
          </p:cNvPr>
          <p:cNvSpPr txBox="1"/>
          <p:nvPr/>
        </p:nvSpPr>
        <p:spPr>
          <a:xfrm>
            <a:off x="10972042" y="24720104"/>
            <a:ext cx="2609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charset="0"/>
                <a:ea typeface="Roboto Condensed" charset="0"/>
                <a:cs typeface="Roboto Condensed" charset="0"/>
              </a:rPr>
              <a:t>(a) Short Jobs</a:t>
            </a:r>
          </a:p>
          <a:p>
            <a:pPr marL="190510" indent="-190510">
              <a:buFont typeface="Arial" charset="0"/>
              <a:buChar char="•"/>
            </a:pPr>
            <a:endParaRPr lang="en-US" sz="2200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73331F-BB20-F943-8BEB-202196ED3A9F}"/>
              </a:ext>
            </a:extLst>
          </p:cNvPr>
          <p:cNvSpPr txBox="1"/>
          <p:nvPr/>
        </p:nvSpPr>
        <p:spPr>
          <a:xfrm>
            <a:off x="16833137" y="24686733"/>
            <a:ext cx="2609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charset="0"/>
                <a:ea typeface="Roboto Condensed" charset="0"/>
                <a:cs typeface="Roboto Condensed" charset="0"/>
              </a:rPr>
              <a:t>(b) Long Jobs</a:t>
            </a:r>
          </a:p>
          <a:p>
            <a:pPr marL="190510" indent="-190510">
              <a:buFont typeface="Arial" charset="0"/>
              <a:buChar char="•"/>
            </a:pPr>
            <a:endParaRPr lang="en-US" sz="2200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EA6792-4D66-4E46-9F59-679054088D73}"/>
              </a:ext>
            </a:extLst>
          </p:cNvPr>
          <p:cNvSpPr txBox="1"/>
          <p:nvPr/>
        </p:nvSpPr>
        <p:spPr>
          <a:xfrm>
            <a:off x="10972042" y="28458766"/>
            <a:ext cx="2609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charset="0"/>
                <a:ea typeface="Roboto Condensed" charset="0"/>
                <a:cs typeface="Roboto Condensed" charset="0"/>
              </a:rPr>
              <a:t>(a) Short Jobs</a:t>
            </a:r>
          </a:p>
          <a:p>
            <a:pPr marL="190510" indent="-190510">
              <a:buFont typeface="Arial" charset="0"/>
              <a:buChar char="•"/>
            </a:pPr>
            <a:endParaRPr lang="en-US" sz="2200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2AF6988-B92E-B646-976F-B35E9E52943F}"/>
              </a:ext>
            </a:extLst>
          </p:cNvPr>
          <p:cNvSpPr txBox="1"/>
          <p:nvPr/>
        </p:nvSpPr>
        <p:spPr>
          <a:xfrm>
            <a:off x="16833137" y="28425395"/>
            <a:ext cx="2609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charset="0"/>
                <a:ea typeface="Roboto Condensed" charset="0"/>
                <a:cs typeface="Roboto Condensed" charset="0"/>
              </a:rPr>
              <a:t>(b) Long Jobs</a:t>
            </a:r>
          </a:p>
          <a:p>
            <a:pPr marL="190510" indent="-190510">
              <a:buFont typeface="Arial" charset="0"/>
              <a:buChar char="•"/>
            </a:pPr>
            <a:endParaRPr lang="en-US" sz="2200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0079F-6FE7-734A-A524-3FC0A49976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50522" y="22439330"/>
            <a:ext cx="5925735" cy="2349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D91-6347-7E43-B3C3-B17074E09C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27137" y="22457724"/>
            <a:ext cx="5639073" cy="22658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4B03C6-3F41-5045-94FF-DCAE3479E84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067506" y="26106457"/>
            <a:ext cx="5662128" cy="2301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946F69-1ECA-2744-A2C8-38CC6E33487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95491" y="26079320"/>
            <a:ext cx="6004070" cy="2399514"/>
          </a:xfrm>
          <a:prstGeom prst="rect">
            <a:avLst/>
          </a:prstGeom>
        </p:spPr>
      </p:pic>
      <p:sp>
        <p:nvSpPr>
          <p:cNvPr id="92" name="Title 1">
            <a:extLst>
              <a:ext uri="{FF2B5EF4-FFF2-40B4-BE49-F238E27FC236}">
                <a16:creationId xmlns:a16="http://schemas.microsoft.com/office/drawing/2014/main" id="{EF8C409A-DABC-1643-BFF9-7C40152EAE4A}"/>
              </a:ext>
            </a:extLst>
          </p:cNvPr>
          <p:cNvSpPr txBox="1">
            <a:spLocks/>
          </p:cNvSpPr>
          <p:nvPr/>
        </p:nvSpPr>
        <p:spPr>
          <a:xfrm>
            <a:off x="11045368" y="25523325"/>
            <a:ext cx="8191370" cy="646141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Roboto Condensed" charset="0"/>
                <a:ea typeface="Roboto Condensed" charset="0"/>
                <a:cs typeface="Roboto Condensed" charset="0"/>
              </a:rPr>
              <a:t>Throughput measurements help compute better performing fair policies, reducing average JCT by 34%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C5EEA-8968-2A46-8525-D6B5158FDBE9}"/>
              </a:ext>
            </a:extLst>
          </p:cNvPr>
          <p:cNvSpPr txBox="1"/>
          <p:nvPr/>
        </p:nvSpPr>
        <p:spPr>
          <a:xfrm>
            <a:off x="609600" y="10042353"/>
            <a:ext cx="20724884" cy="584775"/>
          </a:xfrm>
          <a:prstGeom prst="rect">
            <a:avLst/>
          </a:prstGeom>
          <a:solidFill>
            <a:srgbClr val="81221D"/>
          </a:solidFill>
          <a:ln>
            <a:solidFill>
              <a:srgbClr val="81221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System Architecture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2DF73AE-10C7-6547-87A8-A0E5B1DBF2F2}"/>
              </a:ext>
            </a:extLst>
          </p:cNvPr>
          <p:cNvSpPr txBox="1"/>
          <p:nvPr/>
        </p:nvSpPr>
        <p:spPr>
          <a:xfrm>
            <a:off x="609600" y="15534837"/>
            <a:ext cx="20724884" cy="584775"/>
          </a:xfrm>
          <a:prstGeom prst="rect">
            <a:avLst/>
          </a:prstGeom>
          <a:solidFill>
            <a:srgbClr val="81221D"/>
          </a:solidFill>
          <a:ln>
            <a:solidFill>
              <a:srgbClr val="81221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Supported Policies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FC9CF-6116-1240-86E2-7E1994BEF586}"/>
              </a:ext>
            </a:extLst>
          </p:cNvPr>
          <p:cNvSpPr txBox="1"/>
          <p:nvPr/>
        </p:nvSpPr>
        <p:spPr>
          <a:xfrm>
            <a:off x="609600" y="3047995"/>
            <a:ext cx="20726400" cy="584775"/>
          </a:xfrm>
          <a:prstGeom prst="rect">
            <a:avLst/>
          </a:prstGeom>
          <a:solidFill>
            <a:srgbClr val="81221D"/>
          </a:solidFill>
          <a:ln>
            <a:solidFill>
              <a:srgbClr val="81221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Motivation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C9045CD-AD77-1641-B4BF-490734B43DE7}"/>
              </a:ext>
            </a:extLst>
          </p:cNvPr>
          <p:cNvSpPr txBox="1"/>
          <p:nvPr/>
        </p:nvSpPr>
        <p:spPr>
          <a:xfrm>
            <a:off x="608083" y="21060277"/>
            <a:ext cx="20726400" cy="584775"/>
          </a:xfrm>
          <a:prstGeom prst="rect">
            <a:avLst/>
          </a:prstGeom>
          <a:solidFill>
            <a:srgbClr val="81221D"/>
          </a:solidFill>
          <a:ln>
            <a:solidFill>
              <a:srgbClr val="81221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16831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70" grpId="0"/>
      <p:bldP spid="71" grpId="0"/>
      <p:bldP spid="71" grpId="1"/>
      <p:bldP spid="72" grpId="0"/>
      <p:bldP spid="72" grpId="1"/>
      <p:bldP spid="95" grpId="0"/>
      <p:bldP spid="93" grpId="0"/>
      <p:bldP spid="97" grpId="0"/>
      <p:bldP spid="99" grpId="0"/>
      <p:bldP spid="10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2354</TotalTime>
  <Words>502</Words>
  <Application>Microsoft Macintosh PowerPoint</Application>
  <PresentationFormat>Custom</PresentationFormat>
  <Paragraphs>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Consolas</vt:lpstr>
      <vt:lpstr>Roboto</vt:lpstr>
      <vt:lpstr>Roboto Condensed</vt:lpstr>
      <vt:lpstr>Roboto Condensed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Santhanam</dc:creator>
  <cp:lastModifiedBy>Deepak Narayanan</cp:lastModifiedBy>
  <cp:revision>288</cp:revision>
  <cp:lastPrinted>2019-03-17T20:47:47Z</cp:lastPrinted>
  <dcterms:created xsi:type="dcterms:W3CDTF">2018-06-11T04:37:49Z</dcterms:created>
  <dcterms:modified xsi:type="dcterms:W3CDTF">2019-03-17T21:16:01Z</dcterms:modified>
</cp:coreProperties>
</file>